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3"/>
  </p:notesMasterIdLst>
  <p:sldIdLst>
    <p:sldId id="256" r:id="rId5"/>
    <p:sldId id="257" r:id="rId6"/>
    <p:sldId id="258" r:id="rId7"/>
    <p:sldId id="271" r:id="rId8"/>
    <p:sldId id="272" r:id="rId9"/>
    <p:sldId id="269" r:id="rId10"/>
    <p:sldId id="270" r:id="rId11"/>
    <p:sldId id="259" r:id="rId12"/>
    <p:sldId id="260" r:id="rId13"/>
    <p:sldId id="266" r:id="rId14"/>
    <p:sldId id="261" r:id="rId15"/>
    <p:sldId id="262" r:id="rId16"/>
    <p:sldId id="263" r:id="rId17"/>
    <p:sldId id="265" r:id="rId18"/>
    <p:sldId id="267" r:id="rId19"/>
    <p:sldId id="268" r:id="rId20"/>
    <p:sldId id="274" r:id="rId21"/>
    <p:sldId id="27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86499" autoAdjust="0"/>
  </p:normalViewPr>
  <p:slideViewPr>
    <p:cSldViewPr snapToGrid="0">
      <p:cViewPr varScale="1">
        <p:scale>
          <a:sx n="114" d="100"/>
          <a:sy n="114" d="100"/>
        </p:scale>
        <p:origin x="474" y="114"/>
      </p:cViewPr>
      <p:guideLst/>
    </p:cSldViewPr>
  </p:slideViewPr>
  <p:outlineViewPr>
    <p:cViewPr>
      <p:scale>
        <a:sx n="33" d="100"/>
        <a:sy n="33" d="100"/>
      </p:scale>
      <p:origin x="0" y="-5142"/>
    </p:cViewPr>
  </p:outlineViewPr>
  <p:notesTextViewPr>
    <p:cViewPr>
      <p:scale>
        <a:sx n="1" d="1"/>
        <a:sy n="1" d="1"/>
      </p:scale>
      <p:origin x="0" y="0"/>
    </p:cViewPr>
  </p:notesTextViewPr>
  <p:notesViewPr>
    <p:cSldViewPr snapToGrid="0">
      <p:cViewPr>
        <p:scale>
          <a:sx n="66" d="100"/>
          <a:sy n="66" d="100"/>
        </p:scale>
        <p:origin x="212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58FA5-6ABB-4DD1-94C5-E74CF225B6F5}"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11CEE4-BFDB-424D-9082-50A743F5A882}" type="slidenum">
              <a:rPr lang="en-US" smtClean="0"/>
              <a:t>‹#›</a:t>
            </a:fld>
            <a:endParaRPr lang="en-US"/>
          </a:p>
        </p:txBody>
      </p:sp>
    </p:spTree>
    <p:extLst>
      <p:ext uri="{BB962C8B-B14F-4D97-AF65-F5344CB8AC3E}">
        <p14:creationId xmlns:p14="http://schemas.microsoft.com/office/powerpoint/2010/main" val="3218446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11CEE4-BFDB-424D-9082-50A743F5A882}" type="slidenum">
              <a:rPr lang="en-US" smtClean="0"/>
              <a:t>1</a:t>
            </a:fld>
            <a:endParaRPr lang="en-US"/>
          </a:p>
        </p:txBody>
      </p:sp>
    </p:spTree>
    <p:extLst>
      <p:ext uri="{BB962C8B-B14F-4D97-AF65-F5344CB8AC3E}">
        <p14:creationId xmlns:p14="http://schemas.microsoft.com/office/powerpoint/2010/main" val="717611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the forms for sport participation</a:t>
            </a:r>
          </a:p>
          <a:p>
            <a:endParaRPr lang="en-US" dirty="0"/>
          </a:p>
          <a:p>
            <a:r>
              <a:rPr lang="en-US" dirty="0"/>
              <a:t>Clubs: Future Builders of America, Fellowship of Christian Athletes</a:t>
            </a:r>
          </a:p>
          <a:p>
            <a:endParaRPr lang="en-US" dirty="0"/>
          </a:p>
          <a:p>
            <a:r>
              <a:rPr lang="en-US" dirty="0"/>
              <a:t>We are always open to adding more clubs! If enough students are interested, all you need is a teacher sponsor and you have a new club!</a:t>
            </a:r>
          </a:p>
        </p:txBody>
      </p:sp>
      <p:sp>
        <p:nvSpPr>
          <p:cNvPr id="4" name="Slide Number Placeholder 3"/>
          <p:cNvSpPr>
            <a:spLocks noGrp="1"/>
          </p:cNvSpPr>
          <p:nvPr>
            <p:ph type="sldNum" sz="quarter" idx="5"/>
          </p:nvPr>
        </p:nvSpPr>
        <p:spPr/>
        <p:txBody>
          <a:bodyPr/>
          <a:lstStyle/>
          <a:p>
            <a:fld id="{A911CEE4-BFDB-424D-9082-50A743F5A882}" type="slidenum">
              <a:rPr lang="en-US" smtClean="0"/>
              <a:t>11</a:t>
            </a:fld>
            <a:endParaRPr lang="en-US"/>
          </a:p>
        </p:txBody>
      </p:sp>
    </p:spTree>
    <p:extLst>
      <p:ext uri="{BB962C8B-B14F-4D97-AF65-F5344CB8AC3E}">
        <p14:creationId xmlns:p14="http://schemas.microsoft.com/office/powerpoint/2010/main" val="1125028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 Erin Sampson – PTO President</a:t>
            </a:r>
          </a:p>
          <a:p>
            <a:endParaRPr lang="en-US" dirty="0"/>
          </a:p>
          <a:p>
            <a:r>
              <a:rPr lang="en-US" dirty="0"/>
              <a:t>Ms. </a:t>
            </a:r>
            <a:r>
              <a:rPr lang="en-US" dirty="0" err="1"/>
              <a:t>Botinni</a:t>
            </a:r>
            <a:r>
              <a:rPr lang="en-US" dirty="0"/>
              <a:t> – Current parent to 6</a:t>
            </a:r>
            <a:r>
              <a:rPr lang="en-US" baseline="30000" dirty="0"/>
              <a:t>th</a:t>
            </a:r>
            <a:r>
              <a:rPr lang="en-US" dirty="0"/>
              <a:t> and 8</a:t>
            </a:r>
            <a:r>
              <a:rPr lang="en-US" baseline="30000" dirty="0"/>
              <a:t>th</a:t>
            </a:r>
            <a:r>
              <a:rPr lang="en-US" dirty="0"/>
              <a:t> Graders here at </a:t>
            </a:r>
            <a:r>
              <a:rPr lang="en-US" dirty="0" err="1"/>
              <a:t>Raa</a:t>
            </a:r>
            <a:r>
              <a:rPr lang="en-US" dirty="0"/>
              <a:t> (IF ON ZOOM)</a:t>
            </a:r>
          </a:p>
          <a:p>
            <a:endParaRPr lang="en-US" dirty="0"/>
          </a:p>
          <a:p>
            <a:r>
              <a:rPr lang="en-US" dirty="0"/>
              <a:t>Passing Party celebrations</a:t>
            </a:r>
          </a:p>
          <a:p>
            <a:r>
              <a:rPr lang="en-US" dirty="0"/>
              <a:t>Field Trip sponsors</a:t>
            </a:r>
          </a:p>
          <a:p>
            <a:r>
              <a:rPr lang="en-US" dirty="0"/>
              <a:t>Donate school supplies or treats</a:t>
            </a:r>
            <a:r>
              <a:rPr lang="en-US" baseline="0" dirty="0"/>
              <a:t> for classroom incentives</a:t>
            </a:r>
          </a:p>
          <a:p>
            <a:r>
              <a:rPr lang="en-US" baseline="0" dirty="0"/>
              <a:t>Join our listserv so you can get the sign-up information this summer</a:t>
            </a:r>
          </a:p>
          <a:p>
            <a:endParaRPr lang="en-US" dirty="0"/>
          </a:p>
        </p:txBody>
      </p:sp>
      <p:sp>
        <p:nvSpPr>
          <p:cNvPr id="4" name="Slide Number Placeholder 3"/>
          <p:cNvSpPr>
            <a:spLocks noGrp="1"/>
          </p:cNvSpPr>
          <p:nvPr>
            <p:ph type="sldNum" sz="quarter" idx="5"/>
          </p:nvPr>
        </p:nvSpPr>
        <p:spPr/>
        <p:txBody>
          <a:bodyPr/>
          <a:lstStyle/>
          <a:p>
            <a:fld id="{A911CEE4-BFDB-424D-9082-50A743F5A882}" type="slidenum">
              <a:rPr lang="en-US" smtClean="0"/>
              <a:t>13</a:t>
            </a:fld>
            <a:endParaRPr lang="en-US"/>
          </a:p>
        </p:txBody>
      </p:sp>
    </p:spTree>
    <p:extLst>
      <p:ext uri="{BB962C8B-B14F-4D97-AF65-F5344CB8AC3E}">
        <p14:creationId xmlns:p14="http://schemas.microsoft.com/office/powerpoint/2010/main" val="2398626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PASSING vs. FAILING. The end of each semester is when we do a “Promotion Check” </a:t>
            </a:r>
          </a:p>
          <a:p>
            <a:endParaRPr lang="en-US" dirty="0"/>
          </a:p>
          <a:p>
            <a:r>
              <a:rPr lang="en-US" dirty="0"/>
              <a:t>Important to check FOCUS</a:t>
            </a:r>
            <a:r>
              <a:rPr lang="en-US" baseline="0" dirty="0"/>
              <a:t> weekly and initiate contact with teachers. We are here to help!</a:t>
            </a:r>
          </a:p>
          <a:p>
            <a:r>
              <a:rPr lang="en-US" baseline="0" dirty="0"/>
              <a:t>Grading Scales</a:t>
            </a:r>
          </a:p>
          <a:p>
            <a:r>
              <a:rPr lang="en-US" baseline="0" dirty="0"/>
              <a:t>Interventions through reading classes</a:t>
            </a:r>
          </a:p>
          <a:p>
            <a:r>
              <a:rPr lang="en-US" baseline="0" dirty="0"/>
              <a:t>Learning Strategies for our students with disabilities</a:t>
            </a:r>
            <a:endParaRPr lang="en-US" dirty="0"/>
          </a:p>
        </p:txBody>
      </p:sp>
      <p:sp>
        <p:nvSpPr>
          <p:cNvPr id="4" name="Slide Number Placeholder 3"/>
          <p:cNvSpPr>
            <a:spLocks noGrp="1"/>
          </p:cNvSpPr>
          <p:nvPr>
            <p:ph type="sldNum" sz="quarter" idx="5"/>
          </p:nvPr>
        </p:nvSpPr>
        <p:spPr/>
        <p:txBody>
          <a:bodyPr/>
          <a:lstStyle/>
          <a:p>
            <a:fld id="{A911CEE4-BFDB-424D-9082-50A743F5A882}" type="slidenum">
              <a:rPr lang="en-US" smtClean="0"/>
              <a:t>14</a:t>
            </a:fld>
            <a:endParaRPr lang="en-US"/>
          </a:p>
        </p:txBody>
      </p:sp>
    </p:spTree>
    <p:extLst>
      <p:ext uri="{BB962C8B-B14F-4D97-AF65-F5344CB8AC3E}">
        <p14:creationId xmlns:p14="http://schemas.microsoft.com/office/powerpoint/2010/main" val="2335071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recommendations – 5</a:t>
            </a:r>
            <a:r>
              <a:rPr lang="en-US" baseline="30000" dirty="0"/>
              <a:t>th</a:t>
            </a:r>
            <a:r>
              <a:rPr lang="en-US" dirty="0"/>
              <a:t> grade teachers know your child best so I follow their recommendations.</a:t>
            </a:r>
          </a:p>
          <a:p>
            <a:endParaRPr lang="en-US" dirty="0"/>
          </a:p>
          <a:p>
            <a:r>
              <a:rPr lang="en-US" dirty="0"/>
              <a:t>**If you believe your child is beyond the introductory course level, please indicate this on the course request. More information on </a:t>
            </a:r>
            <a:r>
              <a:rPr lang="en-US" dirty="0" err="1"/>
              <a:t>ListServ</a:t>
            </a:r>
            <a:r>
              <a:rPr lang="en-US" dirty="0"/>
              <a:t> </a:t>
            </a:r>
          </a:p>
        </p:txBody>
      </p:sp>
      <p:sp>
        <p:nvSpPr>
          <p:cNvPr id="4" name="Slide Number Placeholder 3"/>
          <p:cNvSpPr>
            <a:spLocks noGrp="1"/>
          </p:cNvSpPr>
          <p:nvPr>
            <p:ph type="sldNum" sz="quarter" idx="5"/>
          </p:nvPr>
        </p:nvSpPr>
        <p:spPr/>
        <p:txBody>
          <a:bodyPr/>
          <a:lstStyle/>
          <a:p>
            <a:fld id="{A911CEE4-BFDB-424D-9082-50A743F5A882}" type="slidenum">
              <a:rPr lang="en-US" smtClean="0"/>
              <a:t>16</a:t>
            </a:fld>
            <a:endParaRPr lang="en-US"/>
          </a:p>
        </p:txBody>
      </p:sp>
    </p:spTree>
    <p:extLst>
      <p:ext uri="{BB962C8B-B14F-4D97-AF65-F5344CB8AC3E}">
        <p14:creationId xmlns:p14="http://schemas.microsoft.com/office/powerpoint/2010/main" val="3597104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Elementary is handling the distribution and collection of the forms. Any questions regarding the form itself, direct to me. </a:t>
            </a:r>
          </a:p>
        </p:txBody>
      </p:sp>
      <p:sp>
        <p:nvSpPr>
          <p:cNvPr id="4" name="Slide Number Placeholder 3"/>
          <p:cNvSpPr>
            <a:spLocks noGrp="1"/>
          </p:cNvSpPr>
          <p:nvPr>
            <p:ph type="sldNum" sz="quarter" idx="5"/>
          </p:nvPr>
        </p:nvSpPr>
        <p:spPr/>
        <p:txBody>
          <a:bodyPr/>
          <a:lstStyle/>
          <a:p>
            <a:fld id="{A911CEE4-BFDB-424D-9082-50A743F5A882}" type="slidenum">
              <a:rPr lang="en-US" smtClean="0"/>
              <a:t>18</a:t>
            </a:fld>
            <a:endParaRPr lang="en-US"/>
          </a:p>
        </p:txBody>
      </p:sp>
    </p:spTree>
    <p:extLst>
      <p:ext uri="{BB962C8B-B14F-4D97-AF65-F5344CB8AC3E}">
        <p14:creationId xmlns:p14="http://schemas.microsoft.com/office/powerpoint/2010/main" val="3559068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Email Mr. Wyly for information about football try-outs and conditioning at wylya@leonschools.net</a:t>
            </a:r>
          </a:p>
          <a:p>
            <a:r>
              <a:rPr lang="en-US" dirty="0"/>
              <a:t>All other Fall sports try-outs will be at the start of school but School Physicals and Activity Forms must be on file</a:t>
            </a:r>
          </a:p>
        </p:txBody>
      </p:sp>
      <p:sp>
        <p:nvSpPr>
          <p:cNvPr id="4" name="Slide Number Placeholder 3"/>
          <p:cNvSpPr>
            <a:spLocks noGrp="1"/>
          </p:cNvSpPr>
          <p:nvPr>
            <p:ph type="sldNum" sz="quarter" idx="5"/>
          </p:nvPr>
        </p:nvSpPr>
        <p:spPr/>
        <p:txBody>
          <a:bodyPr/>
          <a:lstStyle/>
          <a:p>
            <a:fld id="{A911CEE4-BFDB-424D-9082-50A743F5A882}" type="slidenum">
              <a:rPr lang="en-US" smtClean="0"/>
              <a:t>2</a:t>
            </a:fld>
            <a:endParaRPr lang="en-US"/>
          </a:p>
        </p:txBody>
      </p:sp>
    </p:spTree>
    <p:extLst>
      <p:ext uri="{BB962C8B-B14F-4D97-AF65-F5344CB8AC3E}">
        <p14:creationId xmlns:p14="http://schemas.microsoft.com/office/powerpoint/2010/main" val="1128542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do they join listserv?</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911CEE4-BFDB-424D-9082-50A743F5A882}" type="slidenum">
              <a:rPr lang="en-US" smtClean="0"/>
              <a:t>3</a:t>
            </a:fld>
            <a:endParaRPr lang="en-US"/>
          </a:p>
        </p:txBody>
      </p:sp>
    </p:spTree>
    <p:extLst>
      <p:ext uri="{BB962C8B-B14F-4D97-AF65-F5344CB8AC3E}">
        <p14:creationId xmlns:p14="http://schemas.microsoft.com/office/powerpoint/2010/main" val="4216072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Bell Schedule Notes</a:t>
            </a:r>
          </a:p>
          <a:p>
            <a:pPr marL="171450" indent="-171450">
              <a:buFont typeface="Arial" panose="020B0604020202020204" pitchFamily="34" charset="0"/>
              <a:buChar char="•"/>
            </a:pPr>
            <a:r>
              <a:rPr lang="en-US" dirty="0"/>
              <a:t>Lunch Time</a:t>
            </a:r>
          </a:p>
          <a:p>
            <a:pPr marL="171450" indent="-171450">
              <a:buFont typeface="Arial" panose="020B0604020202020204" pitchFamily="34" charset="0"/>
              <a:buChar char="•"/>
            </a:pPr>
            <a:r>
              <a:rPr lang="en-US" dirty="0"/>
              <a:t>No lockers</a:t>
            </a:r>
          </a:p>
          <a:p>
            <a:pPr marL="171450" indent="-171450">
              <a:buFont typeface="Arial" panose="020B0604020202020204" pitchFamily="34" charset="0"/>
              <a:buChar char="•"/>
            </a:pPr>
            <a:r>
              <a:rPr lang="en-US" dirty="0"/>
              <a:t>Should have backpacks</a:t>
            </a:r>
          </a:p>
          <a:p>
            <a:endParaRPr lang="en-US" dirty="0"/>
          </a:p>
        </p:txBody>
      </p:sp>
      <p:sp>
        <p:nvSpPr>
          <p:cNvPr id="4" name="Slide Number Placeholder 3"/>
          <p:cNvSpPr>
            <a:spLocks noGrp="1"/>
          </p:cNvSpPr>
          <p:nvPr>
            <p:ph type="sldNum" sz="quarter" idx="5"/>
          </p:nvPr>
        </p:nvSpPr>
        <p:spPr/>
        <p:txBody>
          <a:bodyPr/>
          <a:lstStyle/>
          <a:p>
            <a:fld id="{A911CEE4-BFDB-424D-9082-50A743F5A882}" type="slidenum">
              <a:rPr lang="en-US" smtClean="0"/>
              <a:t>4</a:t>
            </a:fld>
            <a:endParaRPr lang="en-US"/>
          </a:p>
        </p:txBody>
      </p:sp>
    </p:spTree>
    <p:extLst>
      <p:ext uri="{BB962C8B-B14F-4D97-AF65-F5344CB8AC3E}">
        <p14:creationId xmlns:p14="http://schemas.microsoft.com/office/powerpoint/2010/main" val="237224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1CEE4-BFDB-424D-9082-50A743F5A882}" type="slidenum">
              <a:rPr lang="en-US" smtClean="0"/>
              <a:t>5</a:t>
            </a:fld>
            <a:endParaRPr lang="en-US"/>
          </a:p>
        </p:txBody>
      </p:sp>
    </p:spTree>
    <p:extLst>
      <p:ext uri="{BB962C8B-B14F-4D97-AF65-F5344CB8AC3E}">
        <p14:creationId xmlns:p14="http://schemas.microsoft.com/office/powerpoint/2010/main" val="50016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Send flyer and information will be added to our website. A sign-up Form will be available so that parents can reserve their date. We can host up to 50 students per day.</a:t>
            </a:r>
          </a:p>
        </p:txBody>
      </p:sp>
      <p:sp>
        <p:nvSpPr>
          <p:cNvPr id="4" name="Slide Number Placeholder 3"/>
          <p:cNvSpPr>
            <a:spLocks noGrp="1"/>
          </p:cNvSpPr>
          <p:nvPr>
            <p:ph type="sldNum" sz="quarter" idx="5"/>
          </p:nvPr>
        </p:nvSpPr>
        <p:spPr/>
        <p:txBody>
          <a:bodyPr/>
          <a:lstStyle/>
          <a:p>
            <a:fld id="{A911CEE4-BFDB-424D-9082-50A743F5A882}" type="slidenum">
              <a:rPr lang="en-US" smtClean="0"/>
              <a:t>7</a:t>
            </a:fld>
            <a:endParaRPr lang="en-US"/>
          </a:p>
        </p:txBody>
      </p:sp>
    </p:spTree>
    <p:extLst>
      <p:ext uri="{BB962C8B-B14F-4D97-AF65-F5344CB8AC3E}">
        <p14:creationId xmlns:p14="http://schemas.microsoft.com/office/powerpoint/2010/main" val="2787227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biggest lessons learned in middle school don’t involve textbooks. Middle School starts the training ground for students’ next steps in life and in their professions. We want them to learn some independence in learning how to be successful; self-advocacy by learning who they are and what they want to stand for and associate with; and lastly how to ask for help both about peer relationships and school work. </a:t>
            </a:r>
          </a:p>
        </p:txBody>
      </p:sp>
      <p:sp>
        <p:nvSpPr>
          <p:cNvPr id="4" name="Slide Number Placeholder 3"/>
          <p:cNvSpPr>
            <a:spLocks noGrp="1"/>
          </p:cNvSpPr>
          <p:nvPr>
            <p:ph type="sldNum" sz="quarter" idx="5"/>
          </p:nvPr>
        </p:nvSpPr>
        <p:spPr/>
        <p:txBody>
          <a:bodyPr/>
          <a:lstStyle/>
          <a:p>
            <a:fld id="{A911CEE4-BFDB-424D-9082-50A743F5A882}" type="slidenum">
              <a:rPr lang="en-US" smtClean="0"/>
              <a:t>8</a:t>
            </a:fld>
            <a:endParaRPr lang="en-US"/>
          </a:p>
        </p:txBody>
      </p:sp>
    </p:spTree>
    <p:extLst>
      <p:ext uri="{BB962C8B-B14F-4D97-AF65-F5344CB8AC3E}">
        <p14:creationId xmlns:p14="http://schemas.microsoft.com/office/powerpoint/2010/main" val="2880903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Supplies-we will provide planner </a:t>
            </a:r>
          </a:p>
          <a:p>
            <a:r>
              <a:rPr lang="en-US" dirty="0"/>
              <a:t>Normal School supplies include paper, pencils, folders, and 3-ring binder to get started. Teachers will request any specialized supplies in their course syllabi. Show list on website.</a:t>
            </a:r>
          </a:p>
          <a:p>
            <a:endParaRPr lang="en-US" dirty="0"/>
          </a:p>
        </p:txBody>
      </p:sp>
      <p:sp>
        <p:nvSpPr>
          <p:cNvPr id="4" name="Slide Number Placeholder 3"/>
          <p:cNvSpPr>
            <a:spLocks noGrp="1"/>
          </p:cNvSpPr>
          <p:nvPr>
            <p:ph type="sldNum" sz="quarter" idx="5"/>
          </p:nvPr>
        </p:nvSpPr>
        <p:spPr/>
        <p:txBody>
          <a:bodyPr/>
          <a:lstStyle/>
          <a:p>
            <a:fld id="{A911CEE4-BFDB-424D-9082-50A743F5A882}" type="slidenum">
              <a:rPr lang="en-US" smtClean="0"/>
              <a:t>9</a:t>
            </a:fld>
            <a:endParaRPr lang="en-US"/>
          </a:p>
        </p:txBody>
      </p:sp>
    </p:spTree>
    <p:extLst>
      <p:ext uri="{BB962C8B-B14F-4D97-AF65-F5344CB8AC3E}">
        <p14:creationId xmlns:p14="http://schemas.microsoft.com/office/powerpoint/2010/main" val="1409088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communication with teachers</a:t>
            </a:r>
          </a:p>
          <a:p>
            <a:endParaRPr lang="en-US" dirty="0"/>
          </a:p>
          <a:p>
            <a:r>
              <a:rPr lang="en-US" dirty="0"/>
              <a:t>Keep track of grades and attendance in Focus – Teachers post grades, at minimum once every 2 weeks. Most teachers post more often (after large grades)</a:t>
            </a:r>
          </a:p>
          <a:p>
            <a:endParaRPr lang="en-US" dirty="0"/>
          </a:p>
          <a:p>
            <a:r>
              <a:rPr lang="en-US" dirty="0"/>
              <a:t>Questions should be emailed to teachers and administrators </a:t>
            </a:r>
          </a:p>
        </p:txBody>
      </p:sp>
      <p:sp>
        <p:nvSpPr>
          <p:cNvPr id="4" name="Slide Number Placeholder 3"/>
          <p:cNvSpPr>
            <a:spLocks noGrp="1"/>
          </p:cNvSpPr>
          <p:nvPr>
            <p:ph type="sldNum" sz="quarter" idx="5"/>
          </p:nvPr>
        </p:nvSpPr>
        <p:spPr/>
        <p:txBody>
          <a:bodyPr/>
          <a:lstStyle/>
          <a:p>
            <a:fld id="{A911CEE4-BFDB-424D-9082-50A743F5A882}" type="slidenum">
              <a:rPr lang="en-US" smtClean="0"/>
              <a:t>10</a:t>
            </a:fld>
            <a:endParaRPr lang="en-US"/>
          </a:p>
        </p:txBody>
      </p:sp>
    </p:spTree>
    <p:extLst>
      <p:ext uri="{BB962C8B-B14F-4D97-AF65-F5344CB8AC3E}">
        <p14:creationId xmlns:p14="http://schemas.microsoft.com/office/powerpoint/2010/main" val="4289423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4/11/2023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4/11/2023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4/11/2023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hyperlink" Target="mailto:crouch@leonschools.net" TargetMode="External"/><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3.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51C6-27BE-414E-9520-107E3D46FAEB}"/>
              </a:ext>
            </a:extLst>
          </p:cNvPr>
          <p:cNvSpPr>
            <a:spLocks noGrp="1"/>
          </p:cNvSpPr>
          <p:nvPr>
            <p:ph type="ctrTitle"/>
          </p:nvPr>
        </p:nvSpPr>
        <p:spPr/>
        <p:txBody>
          <a:bodyPr/>
          <a:lstStyle/>
          <a:p>
            <a:r>
              <a:rPr lang="en-US" dirty="0"/>
              <a:t>Welcome to Raa</a:t>
            </a:r>
          </a:p>
        </p:txBody>
      </p:sp>
      <p:sp>
        <p:nvSpPr>
          <p:cNvPr id="3" name="Subtitle 2">
            <a:extLst>
              <a:ext uri="{FF2B5EF4-FFF2-40B4-BE49-F238E27FC236}">
                <a16:creationId xmlns:a16="http://schemas.microsoft.com/office/drawing/2014/main" id="{D73FCA1A-E551-4D57-B9AB-84D68BD79B07}"/>
              </a:ext>
            </a:extLst>
          </p:cNvPr>
          <p:cNvSpPr>
            <a:spLocks noGrp="1"/>
          </p:cNvSpPr>
          <p:nvPr>
            <p:ph type="subTitle" idx="1"/>
          </p:nvPr>
        </p:nvSpPr>
        <p:spPr/>
        <p:txBody>
          <a:bodyPr>
            <a:normAutofit/>
          </a:bodyPr>
          <a:lstStyle/>
          <a:p>
            <a:r>
              <a:rPr lang="en-US" sz="4000" dirty="0"/>
              <a:t>Making of a </a:t>
            </a:r>
            <a:r>
              <a:rPr lang="en-US" sz="4000" dirty="0" err="1"/>
              <a:t>Raa</a:t>
            </a:r>
            <a:r>
              <a:rPr lang="en-US" sz="4000" dirty="0"/>
              <a:t> Ram!</a:t>
            </a:r>
          </a:p>
        </p:txBody>
      </p:sp>
      <p:pic>
        <p:nvPicPr>
          <p:cNvPr id="7" name="Picture 6">
            <a:extLst>
              <a:ext uri="{FF2B5EF4-FFF2-40B4-BE49-F238E27FC236}">
                <a16:creationId xmlns:a16="http://schemas.microsoft.com/office/drawing/2014/main" id="{9043125E-9069-400E-920C-ED32EC303237}"/>
              </a:ext>
            </a:extLst>
          </p:cNvPr>
          <p:cNvPicPr>
            <a:picLocks noChangeAspect="1"/>
          </p:cNvPicPr>
          <p:nvPr/>
        </p:nvPicPr>
        <p:blipFill>
          <a:blip r:embed="rId5"/>
          <a:stretch>
            <a:fillRect/>
          </a:stretch>
        </p:blipFill>
        <p:spPr>
          <a:xfrm>
            <a:off x="4971893" y="161578"/>
            <a:ext cx="2248214" cy="2467319"/>
          </a:xfrm>
          <a:prstGeom prst="rect">
            <a:avLst/>
          </a:prstGeom>
          <a:ln>
            <a:solidFill>
              <a:schemeClr val="accent1"/>
            </a:solidFill>
          </a:ln>
        </p:spPr>
      </p:pic>
      <p:pic>
        <p:nvPicPr>
          <p:cNvPr id="4" name="Recorded Sound">
            <a:hlinkClick r:id="" action="ppaction://media"/>
            <a:extLst>
              <a:ext uri="{FF2B5EF4-FFF2-40B4-BE49-F238E27FC236}">
                <a16:creationId xmlns:a16="http://schemas.microsoft.com/office/drawing/2014/main" id="{00F511DF-C0EC-470F-804F-D05B9A9FBB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3393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2A12-4726-48A1-82B0-1A0839356D19}"/>
              </a:ext>
            </a:extLst>
          </p:cNvPr>
          <p:cNvSpPr>
            <a:spLocks noGrp="1"/>
          </p:cNvSpPr>
          <p:nvPr>
            <p:ph type="title"/>
          </p:nvPr>
        </p:nvSpPr>
        <p:spPr/>
        <p:txBody>
          <a:bodyPr/>
          <a:lstStyle/>
          <a:p>
            <a:r>
              <a:rPr lang="en-US" dirty="0"/>
              <a:t>Technology</a:t>
            </a:r>
          </a:p>
        </p:txBody>
      </p:sp>
      <p:sp>
        <p:nvSpPr>
          <p:cNvPr id="3" name="Content Placeholder 2">
            <a:extLst>
              <a:ext uri="{FF2B5EF4-FFF2-40B4-BE49-F238E27FC236}">
                <a16:creationId xmlns:a16="http://schemas.microsoft.com/office/drawing/2014/main" id="{E7F515BC-3B09-49A4-A9B1-6C849976F6F0}"/>
              </a:ext>
            </a:extLst>
          </p:cNvPr>
          <p:cNvSpPr>
            <a:spLocks noGrp="1"/>
          </p:cNvSpPr>
          <p:nvPr>
            <p:ph idx="1"/>
          </p:nvPr>
        </p:nvSpPr>
        <p:spPr/>
        <p:txBody>
          <a:bodyPr>
            <a:normAutofit fontScale="92500" lnSpcReduction="10000"/>
          </a:bodyPr>
          <a:lstStyle/>
          <a:p>
            <a:r>
              <a:rPr lang="en-US" dirty="0"/>
              <a:t>Chromebooks travel with students and must come to school charged every day.</a:t>
            </a:r>
          </a:p>
          <a:p>
            <a:r>
              <a:rPr lang="en-US" dirty="0"/>
              <a:t>Canvas is the virtual classroom for students and parents to access the curriculum.</a:t>
            </a:r>
          </a:p>
          <a:p>
            <a:r>
              <a:rPr lang="en-US" dirty="0"/>
              <a:t>FOCUS is the student information system for grades, schedule, and attendance.</a:t>
            </a:r>
          </a:p>
          <a:p>
            <a:r>
              <a:rPr lang="en-US" dirty="0"/>
              <a:t>Communication with teachers should be through our leonschools.net email address. NOT Canvas or FOCUS messages.</a:t>
            </a:r>
          </a:p>
          <a:p>
            <a:r>
              <a:rPr lang="en-US" dirty="0"/>
              <a:t>Cell phone usage -  students may have their cell phones in their backpacks but cannot use them during the school day. Parents should call the front office to get messages to their students. </a:t>
            </a:r>
          </a:p>
          <a:p>
            <a:endParaRPr lang="en-US" dirty="0"/>
          </a:p>
        </p:txBody>
      </p:sp>
      <p:pic>
        <p:nvPicPr>
          <p:cNvPr id="4" name="Recorded Sound">
            <a:hlinkClick r:id="" action="ppaction://media"/>
            <a:extLst>
              <a:ext uri="{FF2B5EF4-FFF2-40B4-BE49-F238E27FC236}">
                <a16:creationId xmlns:a16="http://schemas.microsoft.com/office/drawing/2014/main" id="{5304F532-B926-4539-A0B1-BA72945C13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1276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1D2C-3413-4281-852D-9A63496F0D4F}"/>
              </a:ext>
            </a:extLst>
          </p:cNvPr>
          <p:cNvSpPr>
            <a:spLocks noGrp="1"/>
          </p:cNvSpPr>
          <p:nvPr>
            <p:ph type="title"/>
          </p:nvPr>
        </p:nvSpPr>
        <p:spPr/>
        <p:txBody>
          <a:bodyPr/>
          <a:lstStyle/>
          <a:p>
            <a:r>
              <a:rPr lang="en-US" dirty="0"/>
              <a:t>Clubs and Athletics</a:t>
            </a:r>
          </a:p>
        </p:txBody>
      </p:sp>
      <p:sp>
        <p:nvSpPr>
          <p:cNvPr id="3" name="Content Placeholder 2">
            <a:extLst>
              <a:ext uri="{FF2B5EF4-FFF2-40B4-BE49-F238E27FC236}">
                <a16:creationId xmlns:a16="http://schemas.microsoft.com/office/drawing/2014/main" id="{EC476777-1C36-4782-9E5A-C2203CA2A860}"/>
              </a:ext>
            </a:extLst>
          </p:cNvPr>
          <p:cNvSpPr>
            <a:spLocks noGrp="1"/>
          </p:cNvSpPr>
          <p:nvPr>
            <p:ph idx="1"/>
          </p:nvPr>
        </p:nvSpPr>
        <p:spPr/>
        <p:txBody>
          <a:bodyPr>
            <a:normAutofit fontScale="85000" lnSpcReduction="20000"/>
          </a:bodyPr>
          <a:lstStyle/>
          <a:p>
            <a:r>
              <a:rPr lang="en-US" dirty="0"/>
              <a:t>Sixth grade students are automatically eligible for the Fall sports. A 2.0 </a:t>
            </a:r>
            <a:r>
              <a:rPr lang="en-US" dirty="0" err="1"/>
              <a:t>gpa</a:t>
            </a:r>
            <a:r>
              <a:rPr lang="en-US" dirty="0"/>
              <a:t> is required for all other sport seasons.</a:t>
            </a:r>
          </a:p>
          <a:p>
            <a:pPr lvl="1"/>
            <a:r>
              <a:rPr lang="en-US" dirty="0"/>
              <a:t>Cheerleading</a:t>
            </a:r>
          </a:p>
          <a:p>
            <a:pPr lvl="1"/>
            <a:r>
              <a:rPr lang="en-US" dirty="0"/>
              <a:t>Football</a:t>
            </a:r>
          </a:p>
          <a:p>
            <a:pPr lvl="1"/>
            <a:r>
              <a:rPr lang="en-US" dirty="0"/>
              <a:t>Cross Country</a:t>
            </a:r>
          </a:p>
          <a:p>
            <a:pPr lvl="1"/>
            <a:r>
              <a:rPr lang="en-US" dirty="0"/>
              <a:t>Volleyball</a:t>
            </a:r>
          </a:p>
          <a:p>
            <a:pPr lvl="1"/>
            <a:r>
              <a:rPr lang="en-US" dirty="0"/>
              <a:t>Baseball (New!)</a:t>
            </a:r>
          </a:p>
          <a:p>
            <a:r>
              <a:rPr lang="en-US" dirty="0"/>
              <a:t> The Athletic Director must have an up-to-date Physical and Activity form on file for students to try-out or practice.</a:t>
            </a:r>
          </a:p>
          <a:p>
            <a:r>
              <a:rPr lang="en-US" dirty="0"/>
              <a:t>Any students can join a club! Most meet before school at 8:45. </a:t>
            </a:r>
          </a:p>
        </p:txBody>
      </p:sp>
      <p:pic>
        <p:nvPicPr>
          <p:cNvPr id="4" name="Recorded Sound">
            <a:hlinkClick r:id="" action="ppaction://media"/>
            <a:extLst>
              <a:ext uri="{FF2B5EF4-FFF2-40B4-BE49-F238E27FC236}">
                <a16:creationId xmlns:a16="http://schemas.microsoft.com/office/drawing/2014/main" id="{3F341E6B-6B50-4898-A8E9-015C362AD8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2721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3D46D-33BC-4E60-806C-F427853AF2B4}"/>
              </a:ext>
            </a:extLst>
          </p:cNvPr>
          <p:cNvSpPr>
            <a:spLocks noGrp="1"/>
          </p:cNvSpPr>
          <p:nvPr>
            <p:ph type="title"/>
          </p:nvPr>
        </p:nvSpPr>
        <p:spPr/>
        <p:txBody>
          <a:bodyPr/>
          <a:lstStyle/>
          <a:p>
            <a:r>
              <a:rPr lang="en-US" dirty="0"/>
              <a:t>Raa Arts Magnet</a:t>
            </a:r>
          </a:p>
        </p:txBody>
      </p:sp>
      <p:sp>
        <p:nvSpPr>
          <p:cNvPr id="3" name="Content Placeholder 2">
            <a:extLst>
              <a:ext uri="{FF2B5EF4-FFF2-40B4-BE49-F238E27FC236}">
                <a16:creationId xmlns:a16="http://schemas.microsoft.com/office/drawing/2014/main" id="{F9A169FE-7DE9-4E18-99F4-09BD589ACE99}"/>
              </a:ext>
            </a:extLst>
          </p:cNvPr>
          <p:cNvSpPr>
            <a:spLocks noGrp="1"/>
          </p:cNvSpPr>
          <p:nvPr>
            <p:ph idx="1"/>
          </p:nvPr>
        </p:nvSpPr>
        <p:spPr/>
        <p:txBody>
          <a:bodyPr/>
          <a:lstStyle/>
          <a:p>
            <a:r>
              <a:rPr lang="en-US" dirty="0"/>
              <a:t>Offers more electives than any other middle school in Leon County</a:t>
            </a:r>
          </a:p>
          <a:p>
            <a:r>
              <a:rPr lang="en-US" dirty="0"/>
              <a:t>Give students the opportunity to explore and hone their creative passions</a:t>
            </a:r>
          </a:p>
          <a:p>
            <a:r>
              <a:rPr lang="en-US" dirty="0"/>
              <a:t>No prerequisite arts experience required but enthusiasm is a must!</a:t>
            </a:r>
          </a:p>
          <a:p>
            <a:r>
              <a:rPr lang="en-US" dirty="0"/>
              <a:t>PE Waiver</a:t>
            </a:r>
          </a:p>
        </p:txBody>
      </p:sp>
      <p:pic>
        <p:nvPicPr>
          <p:cNvPr id="4" name="Recorded Sound">
            <a:hlinkClick r:id="" action="ppaction://media"/>
            <a:extLst>
              <a:ext uri="{FF2B5EF4-FFF2-40B4-BE49-F238E27FC236}">
                <a16:creationId xmlns:a16="http://schemas.microsoft.com/office/drawing/2014/main" id="{79FF9E83-F6BE-4FBE-B8CB-F7B7F516BA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3837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C5602-7077-43DB-87DE-92E581578015}"/>
              </a:ext>
            </a:extLst>
          </p:cNvPr>
          <p:cNvSpPr>
            <a:spLocks noGrp="1"/>
          </p:cNvSpPr>
          <p:nvPr>
            <p:ph type="title"/>
          </p:nvPr>
        </p:nvSpPr>
        <p:spPr/>
        <p:txBody>
          <a:bodyPr/>
          <a:lstStyle/>
          <a:p>
            <a:r>
              <a:rPr lang="en-US" dirty="0"/>
              <a:t>PTO Involvement</a:t>
            </a:r>
          </a:p>
        </p:txBody>
      </p:sp>
      <p:sp>
        <p:nvSpPr>
          <p:cNvPr id="3" name="Content Placeholder 2">
            <a:extLst>
              <a:ext uri="{FF2B5EF4-FFF2-40B4-BE49-F238E27FC236}">
                <a16:creationId xmlns:a16="http://schemas.microsoft.com/office/drawing/2014/main" id="{E298E8F2-D120-4C79-9E8C-A45851FBC572}"/>
              </a:ext>
            </a:extLst>
          </p:cNvPr>
          <p:cNvSpPr>
            <a:spLocks noGrp="1"/>
          </p:cNvSpPr>
          <p:nvPr>
            <p:ph idx="1"/>
          </p:nvPr>
        </p:nvSpPr>
        <p:spPr/>
        <p:txBody>
          <a:bodyPr/>
          <a:lstStyle/>
          <a:p>
            <a:r>
              <a:rPr lang="en-US" dirty="0"/>
              <a:t>Monthly Meetings </a:t>
            </a:r>
          </a:p>
          <a:p>
            <a:r>
              <a:rPr lang="en-US" dirty="0"/>
              <a:t>Opportunity to celebrate our Raa Students</a:t>
            </a:r>
          </a:p>
          <a:p>
            <a:r>
              <a:rPr lang="en-US" dirty="0"/>
              <a:t>Opportunities to support our community through our Food Pantry and Clothes Pantry</a:t>
            </a:r>
          </a:p>
          <a:p>
            <a:r>
              <a:rPr lang="en-US" dirty="0"/>
              <a:t>Support teachers with food and treats for meetings</a:t>
            </a:r>
          </a:p>
          <a:p>
            <a:r>
              <a:rPr lang="en-US" dirty="0"/>
              <a:t>Sign-up</a:t>
            </a:r>
          </a:p>
        </p:txBody>
      </p:sp>
      <p:pic>
        <p:nvPicPr>
          <p:cNvPr id="4" name="Recorded Sound">
            <a:hlinkClick r:id="" action="ppaction://media"/>
            <a:extLst>
              <a:ext uri="{FF2B5EF4-FFF2-40B4-BE49-F238E27FC236}">
                <a16:creationId xmlns:a16="http://schemas.microsoft.com/office/drawing/2014/main" id="{B3CF7896-8CF2-4E7D-8D26-137B8F9C07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3692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446CE-47C9-4A31-AB62-90C0E571688E}"/>
              </a:ext>
            </a:extLst>
          </p:cNvPr>
          <p:cNvSpPr>
            <a:spLocks noGrp="1"/>
          </p:cNvSpPr>
          <p:nvPr>
            <p:ph type="title"/>
          </p:nvPr>
        </p:nvSpPr>
        <p:spPr/>
        <p:txBody>
          <a:bodyPr/>
          <a:lstStyle/>
          <a:p>
            <a:r>
              <a:rPr lang="en-US" dirty="0"/>
              <a:t>Middle School Promotion Requirements</a:t>
            </a:r>
          </a:p>
        </p:txBody>
      </p:sp>
      <p:sp>
        <p:nvSpPr>
          <p:cNvPr id="3" name="Content Placeholder 2">
            <a:extLst>
              <a:ext uri="{FF2B5EF4-FFF2-40B4-BE49-F238E27FC236}">
                <a16:creationId xmlns:a16="http://schemas.microsoft.com/office/drawing/2014/main" id="{AD6860A9-923D-46BB-8F71-FDB8F7FBC37F}"/>
              </a:ext>
            </a:extLst>
          </p:cNvPr>
          <p:cNvSpPr>
            <a:spLocks noGrp="1"/>
          </p:cNvSpPr>
          <p:nvPr>
            <p:ph idx="1"/>
          </p:nvPr>
        </p:nvSpPr>
        <p:spPr>
          <a:xfrm>
            <a:off x="1295401" y="2556931"/>
            <a:ext cx="9601196" cy="3760741"/>
          </a:xfrm>
        </p:spPr>
        <p:txBody>
          <a:bodyPr>
            <a:normAutofit fontScale="92500" lnSpcReduction="20000"/>
          </a:bodyPr>
          <a:lstStyle/>
          <a:p>
            <a:r>
              <a:rPr lang="en-US" dirty="0"/>
              <a:t>Students must pass their 4 core for all 3 years of middle school.</a:t>
            </a:r>
          </a:p>
          <a:p>
            <a:pPr lvl="1"/>
            <a:r>
              <a:rPr lang="en-US" dirty="0"/>
              <a:t>4 core: Language Arts, Math, Science, and Social Studies</a:t>
            </a:r>
          </a:p>
          <a:p>
            <a:r>
              <a:rPr lang="en-US" dirty="0"/>
              <a:t>To pass, students must earn a total of 4 quality points throughout the year; one quality point must be earned in second semester.</a:t>
            </a:r>
          </a:p>
          <a:p>
            <a:pPr lvl="1"/>
            <a:r>
              <a:rPr lang="en-US" dirty="0"/>
              <a:t>A = 4 points</a:t>
            </a:r>
          </a:p>
          <a:p>
            <a:pPr lvl="1"/>
            <a:r>
              <a:rPr lang="en-US" dirty="0"/>
              <a:t>B = 3 points</a:t>
            </a:r>
          </a:p>
          <a:p>
            <a:pPr lvl="1"/>
            <a:r>
              <a:rPr lang="en-US" dirty="0"/>
              <a:t>C = 2 points</a:t>
            </a:r>
          </a:p>
          <a:p>
            <a:pPr lvl="1"/>
            <a:r>
              <a:rPr lang="en-US" dirty="0"/>
              <a:t>D = 1 point</a:t>
            </a:r>
          </a:p>
          <a:p>
            <a:pPr lvl="1"/>
            <a:r>
              <a:rPr lang="en-US" dirty="0"/>
              <a:t>F = 0 points</a:t>
            </a:r>
          </a:p>
          <a:p>
            <a:r>
              <a:rPr lang="en-US" dirty="0"/>
              <a:t>Promotion Checks will occur at the semester mark or after “2</a:t>
            </a:r>
            <a:r>
              <a:rPr lang="en-US" baseline="30000" dirty="0"/>
              <a:t>nd</a:t>
            </a:r>
            <a:r>
              <a:rPr lang="en-US" dirty="0"/>
              <a:t> Quarter” </a:t>
            </a:r>
          </a:p>
          <a:p>
            <a:pPr marL="457200" lvl="1" indent="0">
              <a:buNone/>
            </a:pPr>
            <a:endParaRPr lang="en-US" dirty="0"/>
          </a:p>
          <a:p>
            <a:pPr lvl="1"/>
            <a:endParaRPr lang="en-US" dirty="0"/>
          </a:p>
          <a:p>
            <a:pPr lvl="1"/>
            <a:endParaRPr lang="en-US" dirty="0"/>
          </a:p>
          <a:p>
            <a:endParaRPr lang="en-US" dirty="0"/>
          </a:p>
        </p:txBody>
      </p:sp>
      <p:pic>
        <p:nvPicPr>
          <p:cNvPr id="4" name="Recorded Sound">
            <a:hlinkClick r:id="" action="ppaction://media"/>
            <a:extLst>
              <a:ext uri="{FF2B5EF4-FFF2-40B4-BE49-F238E27FC236}">
                <a16:creationId xmlns:a16="http://schemas.microsoft.com/office/drawing/2014/main" id="{7626BC61-C3E3-43CA-AA0B-0C9B3EE458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9130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1956-3A17-4FC8-A191-C64A34BB5641}"/>
              </a:ext>
            </a:extLst>
          </p:cNvPr>
          <p:cNvSpPr>
            <a:spLocks noGrp="1"/>
          </p:cNvSpPr>
          <p:nvPr>
            <p:ph type="title"/>
          </p:nvPr>
        </p:nvSpPr>
        <p:spPr/>
        <p:txBody>
          <a:bodyPr/>
          <a:lstStyle/>
          <a:p>
            <a:r>
              <a:rPr lang="en-US" dirty="0"/>
              <a:t>Student Schedule</a:t>
            </a:r>
          </a:p>
        </p:txBody>
      </p:sp>
      <p:sp>
        <p:nvSpPr>
          <p:cNvPr id="3" name="Content Placeholder 2">
            <a:extLst>
              <a:ext uri="{FF2B5EF4-FFF2-40B4-BE49-F238E27FC236}">
                <a16:creationId xmlns:a16="http://schemas.microsoft.com/office/drawing/2014/main" id="{393DC90F-E1D7-45AB-A184-42B01305529A}"/>
              </a:ext>
            </a:extLst>
          </p:cNvPr>
          <p:cNvSpPr>
            <a:spLocks noGrp="1"/>
          </p:cNvSpPr>
          <p:nvPr>
            <p:ph idx="1"/>
          </p:nvPr>
        </p:nvSpPr>
        <p:spPr/>
        <p:txBody>
          <a:bodyPr/>
          <a:lstStyle/>
          <a:p>
            <a:r>
              <a:rPr lang="en-US" dirty="0"/>
              <a:t>6 classes with 6 different teachers</a:t>
            </a:r>
          </a:p>
          <a:p>
            <a:r>
              <a:rPr lang="en-US" dirty="0"/>
              <a:t>4 core courses and 2 electives</a:t>
            </a:r>
          </a:p>
          <a:p>
            <a:r>
              <a:rPr lang="en-US" dirty="0"/>
              <a:t>3 levels of core courses – high school credit (7</a:t>
            </a:r>
            <a:r>
              <a:rPr lang="en-US" baseline="30000" dirty="0"/>
              <a:t>th</a:t>
            </a:r>
            <a:r>
              <a:rPr lang="en-US" dirty="0"/>
              <a:t> &amp; 8</a:t>
            </a:r>
            <a:r>
              <a:rPr lang="en-US" baseline="30000" dirty="0"/>
              <a:t>th</a:t>
            </a:r>
            <a:r>
              <a:rPr lang="en-US" dirty="0"/>
              <a:t>), advanced, general</a:t>
            </a:r>
          </a:p>
          <a:p>
            <a:r>
              <a:rPr lang="en-US" dirty="0"/>
              <a:t>Support classes required based on student achievement data</a:t>
            </a:r>
          </a:p>
          <a:p>
            <a:r>
              <a:rPr lang="en-US" dirty="0"/>
              <a:t>2 electives – students get to pick!</a:t>
            </a:r>
          </a:p>
        </p:txBody>
      </p:sp>
      <p:pic>
        <p:nvPicPr>
          <p:cNvPr id="4" name="Recorded Sound">
            <a:hlinkClick r:id="" action="ppaction://media"/>
            <a:extLst>
              <a:ext uri="{FF2B5EF4-FFF2-40B4-BE49-F238E27FC236}">
                <a16:creationId xmlns:a16="http://schemas.microsoft.com/office/drawing/2014/main" id="{26A40F5E-BDA5-409A-B0A2-08B7E870B6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349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4CBCE-D458-41CC-9DF5-25523CB592F9}"/>
              </a:ext>
            </a:extLst>
          </p:cNvPr>
          <p:cNvSpPr>
            <a:spLocks noGrp="1"/>
          </p:cNvSpPr>
          <p:nvPr>
            <p:ph type="title"/>
          </p:nvPr>
        </p:nvSpPr>
        <p:spPr/>
        <p:txBody>
          <a:bodyPr/>
          <a:lstStyle/>
          <a:p>
            <a:r>
              <a:rPr lang="en-US" dirty="0"/>
              <a:t>Course Request Forms</a:t>
            </a:r>
          </a:p>
        </p:txBody>
      </p:sp>
      <p:sp>
        <p:nvSpPr>
          <p:cNvPr id="3" name="Content Placeholder 2">
            <a:extLst>
              <a:ext uri="{FF2B5EF4-FFF2-40B4-BE49-F238E27FC236}">
                <a16:creationId xmlns:a16="http://schemas.microsoft.com/office/drawing/2014/main" id="{CF426F3F-CB01-400F-9213-3CC0C874EDE5}"/>
              </a:ext>
            </a:extLst>
          </p:cNvPr>
          <p:cNvSpPr>
            <a:spLocks noGrp="1"/>
          </p:cNvSpPr>
          <p:nvPr>
            <p:ph idx="1"/>
          </p:nvPr>
        </p:nvSpPr>
        <p:spPr>
          <a:xfrm>
            <a:off x="1295402" y="2556932"/>
            <a:ext cx="9601196" cy="3318936"/>
          </a:xfrm>
        </p:spPr>
        <p:txBody>
          <a:bodyPr/>
          <a:lstStyle/>
          <a:p>
            <a:r>
              <a:rPr lang="en-US" dirty="0"/>
              <a:t>Core Recommendations are made by your student’s elementary teachers.</a:t>
            </a:r>
          </a:p>
          <a:p>
            <a:r>
              <a:rPr lang="en-US" dirty="0"/>
              <a:t>Electives Courses – yearlong and semester</a:t>
            </a:r>
          </a:p>
          <a:p>
            <a:r>
              <a:rPr lang="en-US" dirty="0"/>
              <a:t>Magnet Electives</a:t>
            </a:r>
          </a:p>
          <a:p>
            <a:r>
              <a:rPr lang="en-US" dirty="0">
                <a:hlinkClick r:id="rId5"/>
              </a:rPr>
              <a:t>crouchl@leonschools.net</a:t>
            </a:r>
            <a:r>
              <a:rPr lang="en-US" dirty="0"/>
              <a:t> for questions </a:t>
            </a:r>
          </a:p>
          <a:p>
            <a:endParaRPr lang="en-US" dirty="0"/>
          </a:p>
        </p:txBody>
      </p:sp>
      <p:pic>
        <p:nvPicPr>
          <p:cNvPr id="4" name="Recorded Sound">
            <a:hlinkClick r:id="" action="ppaction://media"/>
            <a:extLst>
              <a:ext uri="{FF2B5EF4-FFF2-40B4-BE49-F238E27FC236}">
                <a16:creationId xmlns:a16="http://schemas.microsoft.com/office/drawing/2014/main" id="{0742DF1B-C62C-43EA-9E84-C0B38D5ED2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2594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12EFAEF-7ACA-4EE3-BC4A-AD01DFC3BDEA}"/>
              </a:ext>
            </a:extLst>
          </p:cNvPr>
          <p:cNvPicPr>
            <a:picLocks noGrp="1" noChangeAspect="1"/>
          </p:cNvPicPr>
          <p:nvPr>
            <p:ph idx="1"/>
          </p:nvPr>
        </p:nvPicPr>
        <p:blipFill>
          <a:blip r:embed="rId4"/>
          <a:stretch>
            <a:fillRect/>
          </a:stretch>
        </p:blipFill>
        <p:spPr>
          <a:xfrm>
            <a:off x="1397645" y="1030449"/>
            <a:ext cx="9396709" cy="4249058"/>
          </a:xfrm>
          <a:prstGeom prst="rect">
            <a:avLst/>
          </a:prstGeom>
        </p:spPr>
      </p:pic>
      <p:pic>
        <p:nvPicPr>
          <p:cNvPr id="5" name="Recorded Sound">
            <a:hlinkClick r:id="" action="ppaction://media"/>
            <a:extLst>
              <a:ext uri="{FF2B5EF4-FFF2-40B4-BE49-F238E27FC236}">
                <a16:creationId xmlns:a16="http://schemas.microsoft.com/office/drawing/2014/main" id="{E983C8DA-67DE-4927-82DD-C3CC4D6B55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3209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2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7372-8F1F-4953-BE95-C8654AD0F3E7}"/>
              </a:ext>
            </a:extLst>
          </p:cNvPr>
          <p:cNvSpPr>
            <a:spLocks noGrp="1"/>
          </p:cNvSpPr>
          <p:nvPr>
            <p:ph type="title"/>
          </p:nvPr>
        </p:nvSpPr>
        <p:spPr/>
        <p:txBody>
          <a:bodyPr/>
          <a:lstStyle/>
          <a:p>
            <a:r>
              <a:rPr lang="en-US" dirty="0"/>
              <a:t>Important Dates to Remember!</a:t>
            </a:r>
          </a:p>
        </p:txBody>
      </p:sp>
      <p:sp>
        <p:nvSpPr>
          <p:cNvPr id="3" name="Content Placeholder 2">
            <a:extLst>
              <a:ext uri="{FF2B5EF4-FFF2-40B4-BE49-F238E27FC236}">
                <a16:creationId xmlns:a16="http://schemas.microsoft.com/office/drawing/2014/main" id="{396376B7-AA3B-48D2-98DF-249880BAF558}"/>
              </a:ext>
            </a:extLst>
          </p:cNvPr>
          <p:cNvSpPr>
            <a:spLocks noGrp="1"/>
          </p:cNvSpPr>
          <p:nvPr>
            <p:ph idx="1"/>
          </p:nvPr>
        </p:nvSpPr>
        <p:spPr/>
        <p:txBody>
          <a:bodyPr/>
          <a:lstStyle/>
          <a:p>
            <a:r>
              <a:rPr lang="en-US" dirty="0"/>
              <a:t>April 17</a:t>
            </a:r>
            <a:r>
              <a:rPr lang="en-US" baseline="30000" dirty="0"/>
              <a:t>th</a:t>
            </a:r>
            <a:r>
              <a:rPr lang="en-US" dirty="0"/>
              <a:t> – Course Request Forms will be sent to Elementary Schools</a:t>
            </a:r>
          </a:p>
          <a:p>
            <a:r>
              <a:rPr lang="en-US" dirty="0"/>
              <a:t>May 12</a:t>
            </a:r>
            <a:r>
              <a:rPr lang="en-US" baseline="30000" dirty="0"/>
              <a:t>th</a:t>
            </a:r>
            <a:r>
              <a:rPr lang="en-US" dirty="0"/>
              <a:t> – Course Requests returned to </a:t>
            </a:r>
            <a:r>
              <a:rPr lang="en-US" dirty="0" err="1"/>
              <a:t>Raa</a:t>
            </a:r>
            <a:r>
              <a:rPr lang="en-US" dirty="0"/>
              <a:t> from Elementary Schools</a:t>
            </a:r>
          </a:p>
          <a:p>
            <a:r>
              <a:rPr lang="en-US" dirty="0"/>
              <a:t>July 18, 19, or 20 – One Day Orientation Camps – Spots are limited!</a:t>
            </a:r>
          </a:p>
          <a:p>
            <a:r>
              <a:rPr lang="en-US" dirty="0"/>
              <a:t>May 1st-3rd – </a:t>
            </a:r>
            <a:r>
              <a:rPr lang="en-US" dirty="0" err="1"/>
              <a:t>Raa</a:t>
            </a:r>
            <a:r>
              <a:rPr lang="en-US" dirty="0"/>
              <a:t> Dance Team Tryouts</a:t>
            </a:r>
          </a:p>
          <a:p>
            <a:r>
              <a:rPr lang="en-US" dirty="0"/>
              <a:t>Stay tuned to your email (</a:t>
            </a:r>
            <a:r>
              <a:rPr lang="en-US" dirty="0" err="1"/>
              <a:t>ListServ</a:t>
            </a:r>
            <a:r>
              <a:rPr lang="en-US" dirty="0"/>
              <a:t>)for other Performing Arts Program’s Tryouts!</a:t>
            </a:r>
          </a:p>
          <a:p>
            <a:endParaRPr lang="en-US" dirty="0"/>
          </a:p>
          <a:p>
            <a:endParaRPr lang="en-US" dirty="0"/>
          </a:p>
        </p:txBody>
      </p:sp>
      <p:pic>
        <p:nvPicPr>
          <p:cNvPr id="4" name="Recorded Sound">
            <a:hlinkClick r:id="" action="ppaction://media"/>
            <a:extLst>
              <a:ext uri="{FF2B5EF4-FFF2-40B4-BE49-F238E27FC236}">
                <a16:creationId xmlns:a16="http://schemas.microsoft.com/office/drawing/2014/main" id="{4875EFEF-FDCA-485D-81CC-25BAD63AC5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8707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74231-A1CF-408B-9675-B89D0593B4A0}"/>
              </a:ext>
            </a:extLst>
          </p:cNvPr>
          <p:cNvSpPr>
            <a:spLocks noGrp="1"/>
          </p:cNvSpPr>
          <p:nvPr>
            <p:ph type="title"/>
          </p:nvPr>
        </p:nvSpPr>
        <p:spPr/>
        <p:txBody>
          <a:bodyPr/>
          <a:lstStyle/>
          <a:p>
            <a:r>
              <a:rPr lang="en-US" dirty="0"/>
              <a:t>Important People to Know</a:t>
            </a:r>
          </a:p>
        </p:txBody>
      </p:sp>
      <p:sp>
        <p:nvSpPr>
          <p:cNvPr id="8" name="Content Placeholder 7">
            <a:extLst>
              <a:ext uri="{FF2B5EF4-FFF2-40B4-BE49-F238E27FC236}">
                <a16:creationId xmlns:a16="http://schemas.microsoft.com/office/drawing/2014/main" id="{A34818E6-5FE6-427E-AAF4-551BD542C320}"/>
              </a:ext>
            </a:extLst>
          </p:cNvPr>
          <p:cNvSpPr>
            <a:spLocks noGrp="1"/>
          </p:cNvSpPr>
          <p:nvPr>
            <p:ph sz="half" idx="1"/>
          </p:nvPr>
        </p:nvSpPr>
        <p:spPr>
          <a:xfrm>
            <a:off x="1298448" y="2560320"/>
            <a:ext cx="5559552" cy="3310128"/>
          </a:xfrm>
        </p:spPr>
        <p:txBody>
          <a:bodyPr>
            <a:normAutofit/>
          </a:bodyPr>
          <a:lstStyle/>
          <a:p>
            <a:r>
              <a:rPr lang="en-US" dirty="0"/>
              <a:t>Dr. Scott</a:t>
            </a:r>
          </a:p>
          <a:p>
            <a:r>
              <a:rPr lang="en-US" dirty="0"/>
              <a:t>Mr. Lynch, Mrs. Van Camp, &amp; Mr. Crouch</a:t>
            </a:r>
          </a:p>
          <a:p>
            <a:r>
              <a:rPr lang="en-US" dirty="0"/>
              <a:t>Ms. Kerrigan and Ms. Robinson</a:t>
            </a:r>
          </a:p>
          <a:p>
            <a:r>
              <a:rPr lang="en-US" dirty="0"/>
              <a:t>Ms. Alford</a:t>
            </a:r>
          </a:p>
          <a:p>
            <a:r>
              <a:rPr lang="en-US" dirty="0"/>
              <a:t>(New Athletic Director)</a:t>
            </a:r>
          </a:p>
          <a:p>
            <a:r>
              <a:rPr lang="en-US" dirty="0"/>
              <a:t>Ms. Savage</a:t>
            </a:r>
          </a:p>
        </p:txBody>
      </p:sp>
      <p:sp>
        <p:nvSpPr>
          <p:cNvPr id="9" name="Content Placeholder 8">
            <a:extLst>
              <a:ext uri="{FF2B5EF4-FFF2-40B4-BE49-F238E27FC236}">
                <a16:creationId xmlns:a16="http://schemas.microsoft.com/office/drawing/2014/main" id="{69A2B482-149C-4E13-8BC4-3455AED9A6B7}"/>
              </a:ext>
            </a:extLst>
          </p:cNvPr>
          <p:cNvSpPr>
            <a:spLocks noGrp="1"/>
          </p:cNvSpPr>
          <p:nvPr>
            <p:ph sz="half" idx="2"/>
          </p:nvPr>
        </p:nvSpPr>
        <p:spPr>
          <a:xfrm>
            <a:off x="6858000" y="2560320"/>
            <a:ext cx="4041648" cy="3310128"/>
          </a:xfrm>
        </p:spPr>
        <p:txBody>
          <a:bodyPr>
            <a:normAutofit/>
          </a:bodyPr>
          <a:lstStyle/>
          <a:p>
            <a:r>
              <a:rPr lang="en-US" dirty="0"/>
              <a:t>Principal</a:t>
            </a:r>
          </a:p>
          <a:p>
            <a:r>
              <a:rPr lang="en-US" dirty="0"/>
              <a:t>Administrative Team</a:t>
            </a:r>
          </a:p>
          <a:p>
            <a:r>
              <a:rPr lang="en-US" dirty="0"/>
              <a:t>Our Guidance Team</a:t>
            </a:r>
          </a:p>
          <a:p>
            <a:r>
              <a:rPr lang="en-US" dirty="0"/>
              <a:t>6</a:t>
            </a:r>
            <a:r>
              <a:rPr lang="en-US" baseline="30000" dirty="0"/>
              <a:t>th</a:t>
            </a:r>
            <a:r>
              <a:rPr lang="en-US" dirty="0"/>
              <a:t> Grade Team Leader </a:t>
            </a:r>
          </a:p>
          <a:p>
            <a:r>
              <a:rPr lang="en-US" dirty="0"/>
              <a:t>Our Athletic Director</a:t>
            </a:r>
          </a:p>
          <a:p>
            <a:r>
              <a:rPr lang="en-US" dirty="0"/>
              <a:t>Technology Coordinator</a:t>
            </a:r>
          </a:p>
          <a:p>
            <a:endParaRPr lang="en-US" dirty="0"/>
          </a:p>
        </p:txBody>
      </p:sp>
      <p:pic>
        <p:nvPicPr>
          <p:cNvPr id="3" name="Recorded Sound">
            <a:hlinkClick r:id="" action="ppaction://media"/>
            <a:extLst>
              <a:ext uri="{FF2B5EF4-FFF2-40B4-BE49-F238E27FC236}">
                <a16:creationId xmlns:a16="http://schemas.microsoft.com/office/drawing/2014/main" id="{0FCC775D-C431-4F15-8FAB-E67E1B5BF4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1778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FDEEB4-F4E5-4828-BDF8-A4D2DFFDB7E6}"/>
              </a:ext>
            </a:extLst>
          </p:cNvPr>
          <p:cNvSpPr>
            <a:spLocks noGrp="1"/>
          </p:cNvSpPr>
          <p:nvPr>
            <p:ph type="title"/>
          </p:nvPr>
        </p:nvSpPr>
        <p:spPr/>
        <p:txBody>
          <a:bodyPr/>
          <a:lstStyle/>
          <a:p>
            <a:r>
              <a:rPr lang="en-US" dirty="0"/>
              <a:t>Important Information</a:t>
            </a:r>
          </a:p>
        </p:txBody>
      </p:sp>
      <p:sp>
        <p:nvSpPr>
          <p:cNvPr id="6" name="Content Placeholder 5">
            <a:extLst>
              <a:ext uri="{FF2B5EF4-FFF2-40B4-BE49-F238E27FC236}">
                <a16:creationId xmlns:a16="http://schemas.microsoft.com/office/drawing/2014/main" id="{56D779A1-85C8-482C-8E7F-95C019FBB2B7}"/>
              </a:ext>
            </a:extLst>
          </p:cNvPr>
          <p:cNvSpPr>
            <a:spLocks noGrp="1"/>
          </p:cNvSpPr>
          <p:nvPr>
            <p:ph idx="1"/>
          </p:nvPr>
        </p:nvSpPr>
        <p:spPr/>
        <p:txBody>
          <a:bodyPr>
            <a:normAutofit/>
          </a:bodyPr>
          <a:lstStyle/>
          <a:p>
            <a:r>
              <a:rPr lang="en-US" dirty="0"/>
              <a:t>Join our Raa Listserv</a:t>
            </a:r>
          </a:p>
          <a:p>
            <a:r>
              <a:rPr lang="en-US" dirty="0"/>
              <a:t>School Hours and Bell Schedule</a:t>
            </a:r>
          </a:p>
          <a:p>
            <a:r>
              <a:rPr lang="en-US" dirty="0"/>
              <a:t>Raa offers a before school and after-school EDEP program</a:t>
            </a:r>
          </a:p>
          <a:p>
            <a:r>
              <a:rPr lang="en-US" dirty="0"/>
              <a:t>Dress Code for middle school</a:t>
            </a:r>
          </a:p>
          <a:p>
            <a:pPr marL="0" indent="0">
              <a:buNone/>
            </a:pPr>
            <a:endParaRPr lang="en-US" dirty="0"/>
          </a:p>
          <a:p>
            <a:endParaRPr lang="en-US" dirty="0"/>
          </a:p>
        </p:txBody>
      </p:sp>
      <p:pic>
        <p:nvPicPr>
          <p:cNvPr id="2" name="Recorded Sound">
            <a:hlinkClick r:id="" action="ppaction://media"/>
            <a:extLst>
              <a:ext uri="{FF2B5EF4-FFF2-40B4-BE49-F238E27FC236}">
                <a16:creationId xmlns:a16="http://schemas.microsoft.com/office/drawing/2014/main" id="{2E2E816A-3326-470C-8FE2-AF3433D319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8748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D40E12-EB66-4309-B758-674F973DDE76}"/>
              </a:ext>
            </a:extLst>
          </p:cNvPr>
          <p:cNvPicPr>
            <a:picLocks noChangeAspect="1"/>
          </p:cNvPicPr>
          <p:nvPr/>
        </p:nvPicPr>
        <p:blipFill>
          <a:blip r:embed="rId5"/>
          <a:stretch>
            <a:fillRect/>
          </a:stretch>
        </p:blipFill>
        <p:spPr>
          <a:xfrm>
            <a:off x="2429716" y="116702"/>
            <a:ext cx="7332567" cy="6624595"/>
          </a:xfrm>
          <a:prstGeom prst="rect">
            <a:avLst/>
          </a:prstGeom>
          <a:ln>
            <a:solidFill>
              <a:schemeClr val="accent1"/>
            </a:solidFill>
          </a:ln>
        </p:spPr>
      </p:pic>
      <p:pic>
        <p:nvPicPr>
          <p:cNvPr id="2" name="Recorded Sound">
            <a:hlinkClick r:id="" action="ppaction://media"/>
            <a:extLst>
              <a:ext uri="{FF2B5EF4-FFF2-40B4-BE49-F238E27FC236}">
                <a16:creationId xmlns:a16="http://schemas.microsoft.com/office/drawing/2014/main" id="{9CEF9F6C-8B25-46A0-BFF6-70A1C4AB75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263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6ABAD-59AB-4694-8FBA-69ECBFEA5370}"/>
              </a:ext>
            </a:extLst>
          </p:cNvPr>
          <p:cNvSpPr>
            <a:spLocks noGrp="1"/>
          </p:cNvSpPr>
          <p:nvPr>
            <p:ph type="title"/>
          </p:nvPr>
        </p:nvSpPr>
        <p:spPr>
          <a:xfrm>
            <a:off x="1295401" y="649623"/>
            <a:ext cx="9601196" cy="965421"/>
          </a:xfrm>
        </p:spPr>
        <p:txBody>
          <a:bodyPr/>
          <a:lstStyle/>
          <a:p>
            <a:r>
              <a:rPr lang="en-US" dirty="0"/>
              <a:t>Dress Code</a:t>
            </a:r>
          </a:p>
        </p:txBody>
      </p:sp>
      <p:pic>
        <p:nvPicPr>
          <p:cNvPr id="4" name="Picture 3">
            <a:extLst>
              <a:ext uri="{FF2B5EF4-FFF2-40B4-BE49-F238E27FC236}">
                <a16:creationId xmlns:a16="http://schemas.microsoft.com/office/drawing/2014/main" id="{4C3EA0E8-AB32-43D5-AC08-ECD2B5826A2D}"/>
              </a:ext>
            </a:extLst>
          </p:cNvPr>
          <p:cNvPicPr>
            <a:picLocks noChangeAspect="1"/>
          </p:cNvPicPr>
          <p:nvPr/>
        </p:nvPicPr>
        <p:blipFill>
          <a:blip r:embed="rId5"/>
          <a:stretch>
            <a:fillRect/>
          </a:stretch>
        </p:blipFill>
        <p:spPr>
          <a:xfrm>
            <a:off x="2656863" y="1484416"/>
            <a:ext cx="6878273" cy="5219158"/>
          </a:xfrm>
          <a:prstGeom prst="rect">
            <a:avLst/>
          </a:prstGeom>
        </p:spPr>
      </p:pic>
      <p:pic>
        <p:nvPicPr>
          <p:cNvPr id="3" name="Recorded Sound">
            <a:hlinkClick r:id="" action="ppaction://media"/>
            <a:extLst>
              <a:ext uri="{FF2B5EF4-FFF2-40B4-BE49-F238E27FC236}">
                <a16:creationId xmlns:a16="http://schemas.microsoft.com/office/drawing/2014/main" id="{461A5E3B-374D-4351-B1DF-3CA8729C53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1417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37EF-5005-4841-A06D-4776D293EB1F}"/>
              </a:ext>
            </a:extLst>
          </p:cNvPr>
          <p:cNvSpPr>
            <a:spLocks noGrp="1"/>
          </p:cNvSpPr>
          <p:nvPr>
            <p:ph type="title"/>
          </p:nvPr>
        </p:nvSpPr>
        <p:spPr/>
        <p:txBody>
          <a:bodyPr/>
          <a:lstStyle/>
          <a:p>
            <a:r>
              <a:rPr lang="en-US" dirty="0"/>
              <a:t>Upcoming Dates</a:t>
            </a:r>
          </a:p>
        </p:txBody>
      </p:sp>
      <p:sp>
        <p:nvSpPr>
          <p:cNvPr id="3" name="Content Placeholder 2">
            <a:extLst>
              <a:ext uri="{FF2B5EF4-FFF2-40B4-BE49-F238E27FC236}">
                <a16:creationId xmlns:a16="http://schemas.microsoft.com/office/drawing/2014/main" id="{D0C82947-32D3-40B0-B5AC-B6092A851E2D}"/>
              </a:ext>
            </a:extLst>
          </p:cNvPr>
          <p:cNvSpPr>
            <a:spLocks noGrp="1"/>
          </p:cNvSpPr>
          <p:nvPr>
            <p:ph idx="1"/>
          </p:nvPr>
        </p:nvSpPr>
        <p:spPr/>
        <p:txBody>
          <a:bodyPr/>
          <a:lstStyle/>
          <a:p>
            <a:r>
              <a:rPr lang="en-US" dirty="0"/>
              <a:t>Return Course Request forms to your elementary school by </a:t>
            </a:r>
            <a:r>
              <a:rPr lang="en-US" b="1" dirty="0"/>
              <a:t>May 12</a:t>
            </a:r>
            <a:r>
              <a:rPr lang="en-US" b="1" baseline="30000" dirty="0"/>
              <a:t>th</a:t>
            </a:r>
            <a:r>
              <a:rPr lang="en-US" b="1" dirty="0"/>
              <a:t> </a:t>
            </a:r>
            <a:endParaRPr lang="en-US" dirty="0"/>
          </a:p>
          <a:p>
            <a:r>
              <a:rPr lang="en-US" dirty="0"/>
              <a:t>Summer 6</a:t>
            </a:r>
            <a:r>
              <a:rPr lang="en-US" baseline="30000" dirty="0"/>
              <a:t>th</a:t>
            </a:r>
            <a:r>
              <a:rPr lang="en-US" dirty="0"/>
              <a:t> Grade Orientation Camp</a:t>
            </a:r>
          </a:p>
          <a:p>
            <a:pPr lvl="1"/>
            <a:r>
              <a:rPr lang="en-US" dirty="0"/>
              <a:t>Select One Day: July 18, 19, or 20 </a:t>
            </a:r>
          </a:p>
          <a:p>
            <a:pPr lvl="1"/>
            <a:r>
              <a:rPr lang="en-US" dirty="0"/>
              <a:t>A sign-up form will be posted on our website</a:t>
            </a:r>
          </a:p>
          <a:p>
            <a:r>
              <a:rPr lang="en-US" dirty="0"/>
              <a:t>Questions about Bus Routes can be directed to Transportation (487-7100)</a:t>
            </a:r>
          </a:p>
        </p:txBody>
      </p:sp>
      <p:pic>
        <p:nvPicPr>
          <p:cNvPr id="4" name="Recorded Sound">
            <a:hlinkClick r:id="" action="ppaction://media"/>
            <a:extLst>
              <a:ext uri="{FF2B5EF4-FFF2-40B4-BE49-F238E27FC236}">
                <a16:creationId xmlns:a16="http://schemas.microsoft.com/office/drawing/2014/main" id="{18D51F9F-2928-4C5F-91A3-0D10E20F21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1315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F85741-B462-47F1-986F-6DDCFFC01F9F}"/>
              </a:ext>
            </a:extLst>
          </p:cNvPr>
          <p:cNvPicPr>
            <a:picLocks noChangeAspect="1"/>
          </p:cNvPicPr>
          <p:nvPr/>
        </p:nvPicPr>
        <p:blipFill rotWithShape="1">
          <a:blip r:embed="rId5"/>
          <a:srcRect l="4051" t="4124" r="35223" b="66064"/>
          <a:stretch/>
        </p:blipFill>
        <p:spPr>
          <a:xfrm>
            <a:off x="1028700" y="805369"/>
            <a:ext cx="4731228" cy="3574126"/>
          </a:xfrm>
          <a:prstGeom prst="rect">
            <a:avLst/>
          </a:prstGeom>
        </p:spPr>
      </p:pic>
      <p:pic>
        <p:nvPicPr>
          <p:cNvPr id="7" name="Picture 6">
            <a:extLst>
              <a:ext uri="{FF2B5EF4-FFF2-40B4-BE49-F238E27FC236}">
                <a16:creationId xmlns:a16="http://schemas.microsoft.com/office/drawing/2014/main" id="{A9CB8AAB-0651-4FEC-AC65-35FEC331D0B7}"/>
              </a:ext>
            </a:extLst>
          </p:cNvPr>
          <p:cNvPicPr>
            <a:picLocks noChangeAspect="1"/>
          </p:cNvPicPr>
          <p:nvPr/>
        </p:nvPicPr>
        <p:blipFill rotWithShape="1">
          <a:blip r:embed="rId6"/>
          <a:srcRect l="7067" t="52222" r="35832" b="21944"/>
          <a:stretch/>
        </p:blipFill>
        <p:spPr>
          <a:xfrm>
            <a:off x="6096000" y="1377928"/>
            <a:ext cx="5330686" cy="3727472"/>
          </a:xfrm>
          <a:prstGeom prst="rect">
            <a:avLst/>
          </a:prstGeom>
        </p:spPr>
      </p:pic>
      <p:sp>
        <p:nvSpPr>
          <p:cNvPr id="2" name="TextBox 1">
            <a:extLst>
              <a:ext uri="{FF2B5EF4-FFF2-40B4-BE49-F238E27FC236}">
                <a16:creationId xmlns:a16="http://schemas.microsoft.com/office/drawing/2014/main" id="{2C6F7D2D-643B-4F69-8CED-DD83C4E3AD43}"/>
              </a:ext>
            </a:extLst>
          </p:cNvPr>
          <p:cNvSpPr txBox="1"/>
          <p:nvPr/>
        </p:nvSpPr>
        <p:spPr>
          <a:xfrm>
            <a:off x="1666579" y="4167739"/>
            <a:ext cx="3455469" cy="1323439"/>
          </a:xfrm>
          <a:prstGeom prst="rect">
            <a:avLst/>
          </a:prstGeom>
          <a:solidFill>
            <a:srgbClr val="FFFF66"/>
          </a:solidFill>
        </p:spPr>
        <p:txBody>
          <a:bodyPr wrap="square" rtlCol="0">
            <a:spAutoFit/>
          </a:bodyPr>
          <a:lstStyle/>
          <a:p>
            <a:pPr algn="ctr"/>
            <a:r>
              <a:rPr lang="en-US" sz="2000" b="1" dirty="0"/>
              <a:t>One Day Camps</a:t>
            </a:r>
          </a:p>
          <a:p>
            <a:pPr algn="ctr"/>
            <a:r>
              <a:rPr lang="en-US" sz="2000" b="1" dirty="0"/>
              <a:t>July 18, 19, 20 (Choose One)</a:t>
            </a:r>
          </a:p>
          <a:p>
            <a:pPr algn="ctr"/>
            <a:r>
              <a:rPr lang="en-US" sz="2000" b="1" dirty="0"/>
              <a:t>8am – 1pm </a:t>
            </a:r>
          </a:p>
          <a:p>
            <a:pPr algn="ctr"/>
            <a:r>
              <a:rPr lang="en-US" sz="2000" b="1" dirty="0"/>
              <a:t>$30 per student</a:t>
            </a:r>
          </a:p>
        </p:txBody>
      </p:sp>
      <p:pic>
        <p:nvPicPr>
          <p:cNvPr id="3" name="Recorded Sound">
            <a:hlinkClick r:id="" action="ppaction://media"/>
            <a:extLst>
              <a:ext uri="{FF2B5EF4-FFF2-40B4-BE49-F238E27FC236}">
                <a16:creationId xmlns:a16="http://schemas.microsoft.com/office/drawing/2014/main" id="{1CD08326-4649-473B-BF24-365FD7142D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6049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7FF0A-FC3E-4396-8B3A-2A40E7629CBF}"/>
              </a:ext>
            </a:extLst>
          </p:cNvPr>
          <p:cNvSpPr>
            <a:spLocks noGrp="1"/>
          </p:cNvSpPr>
          <p:nvPr>
            <p:ph type="title"/>
          </p:nvPr>
        </p:nvSpPr>
        <p:spPr>
          <a:xfrm>
            <a:off x="1295399" y="1883832"/>
            <a:ext cx="4953001" cy="1371600"/>
          </a:xfrm>
        </p:spPr>
        <p:txBody>
          <a:bodyPr>
            <a:normAutofit fontScale="90000"/>
          </a:bodyPr>
          <a:lstStyle/>
          <a:p>
            <a:r>
              <a:rPr lang="en-US" dirty="0"/>
              <a:t>“</a:t>
            </a:r>
            <a:r>
              <a:rPr lang="en-US" sz="4000" dirty="0"/>
              <a:t>Intelligence plus character, that is the goal of true education.”</a:t>
            </a:r>
          </a:p>
        </p:txBody>
      </p:sp>
      <p:sp>
        <p:nvSpPr>
          <p:cNvPr id="3" name="Picture Placeholder 2">
            <a:extLst>
              <a:ext uri="{FF2B5EF4-FFF2-40B4-BE49-F238E27FC236}">
                <a16:creationId xmlns:a16="http://schemas.microsoft.com/office/drawing/2014/main" id="{7FB88768-A8A5-4B7E-BDF7-00A0D794F8EE}"/>
              </a:ext>
            </a:extLst>
          </p:cNvPr>
          <p:cNvSpPr>
            <a:spLocks noGrp="1"/>
          </p:cNvSpPr>
          <p:nvPr>
            <p:ph type="pic" idx="1"/>
          </p:nvPr>
        </p:nvSpPr>
        <p:spPr/>
      </p:sp>
      <p:sp>
        <p:nvSpPr>
          <p:cNvPr id="4" name="Text Placeholder 3">
            <a:extLst>
              <a:ext uri="{FF2B5EF4-FFF2-40B4-BE49-F238E27FC236}">
                <a16:creationId xmlns:a16="http://schemas.microsoft.com/office/drawing/2014/main" id="{CE260689-74F4-4895-BC00-27DA6ECD580E}"/>
              </a:ext>
            </a:extLst>
          </p:cNvPr>
          <p:cNvSpPr>
            <a:spLocks noGrp="1"/>
          </p:cNvSpPr>
          <p:nvPr>
            <p:ph type="body" sz="half" idx="2"/>
          </p:nvPr>
        </p:nvSpPr>
        <p:spPr>
          <a:xfrm>
            <a:off x="1295399" y="3429000"/>
            <a:ext cx="4953001" cy="1828800"/>
          </a:xfrm>
        </p:spPr>
        <p:txBody>
          <a:bodyPr>
            <a:normAutofit/>
          </a:bodyPr>
          <a:lstStyle/>
          <a:p>
            <a:r>
              <a:rPr lang="en-US" sz="2400" i="1" dirty="0"/>
              <a:t>Martin Luther King, Jr. </a:t>
            </a:r>
          </a:p>
        </p:txBody>
      </p:sp>
      <p:pic>
        <p:nvPicPr>
          <p:cNvPr id="1026" name="Picture 2" descr="https://bbk12e1-cdn.myschoolcdn.com/ftpimages/45/news/large_news1016635_1064901.jpg">
            <a:extLst>
              <a:ext uri="{FF2B5EF4-FFF2-40B4-BE49-F238E27FC236}">
                <a16:creationId xmlns:a16="http://schemas.microsoft.com/office/drawing/2014/main" id="{E5633A98-2381-43C1-9384-77951D3D84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74" r="18033" b="3629"/>
          <a:stretch/>
        </p:blipFill>
        <p:spPr bwMode="auto">
          <a:xfrm>
            <a:off x="6963849" y="1041400"/>
            <a:ext cx="4194329" cy="4978400"/>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4854EAEE-2D3E-4066-A162-1F95DE78BD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8062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25F6E-12F6-4B4E-A396-F1BAE349A0C4}"/>
              </a:ext>
            </a:extLst>
          </p:cNvPr>
          <p:cNvSpPr>
            <a:spLocks noGrp="1"/>
          </p:cNvSpPr>
          <p:nvPr>
            <p:ph type="title"/>
          </p:nvPr>
        </p:nvSpPr>
        <p:spPr/>
        <p:txBody>
          <a:bodyPr/>
          <a:lstStyle/>
          <a:p>
            <a:r>
              <a:rPr lang="en-US" dirty="0"/>
              <a:t>Key Differences for Middle School</a:t>
            </a:r>
          </a:p>
        </p:txBody>
      </p:sp>
      <p:sp>
        <p:nvSpPr>
          <p:cNvPr id="3" name="Content Placeholder 2">
            <a:extLst>
              <a:ext uri="{FF2B5EF4-FFF2-40B4-BE49-F238E27FC236}">
                <a16:creationId xmlns:a16="http://schemas.microsoft.com/office/drawing/2014/main" id="{4EEBD404-EEAF-4ABE-A1D3-FB23DBB53415}"/>
              </a:ext>
            </a:extLst>
          </p:cNvPr>
          <p:cNvSpPr>
            <a:spLocks noGrp="1"/>
          </p:cNvSpPr>
          <p:nvPr>
            <p:ph idx="1"/>
          </p:nvPr>
        </p:nvSpPr>
        <p:spPr/>
        <p:txBody>
          <a:bodyPr/>
          <a:lstStyle/>
          <a:p>
            <a:r>
              <a:rPr lang="en-US" dirty="0"/>
              <a:t>Bell Schedule</a:t>
            </a:r>
          </a:p>
          <a:p>
            <a:r>
              <a:rPr lang="en-US" dirty="0"/>
              <a:t>6 classes with 4 minute transitions between classes (organization)</a:t>
            </a:r>
          </a:p>
          <a:p>
            <a:r>
              <a:rPr lang="en-US" dirty="0"/>
              <a:t>25-minute lunches where they socialize with friends</a:t>
            </a:r>
          </a:p>
          <a:p>
            <a:r>
              <a:rPr lang="en-US" dirty="0"/>
              <a:t>Dismissal -  </a:t>
            </a:r>
            <a:r>
              <a:rPr lang="en-US" i="1" dirty="0"/>
              <a:t>please make sure that your middle schooler knows your phone number and address </a:t>
            </a:r>
            <a:endParaRPr lang="en-US" dirty="0"/>
          </a:p>
          <a:p>
            <a:endParaRPr lang="en-US" dirty="0"/>
          </a:p>
          <a:p>
            <a:endParaRPr lang="en-US" dirty="0"/>
          </a:p>
        </p:txBody>
      </p:sp>
      <p:pic>
        <p:nvPicPr>
          <p:cNvPr id="4" name="Recorded Sound">
            <a:hlinkClick r:id="" action="ppaction://media"/>
            <a:extLst>
              <a:ext uri="{FF2B5EF4-FFF2-40B4-BE49-F238E27FC236}">
                <a16:creationId xmlns:a16="http://schemas.microsoft.com/office/drawing/2014/main" id="{497C3352-8655-42D4-AD3B-F80F58D352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4777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E8B37B20AAAC4DB9D886D587EF248D" ma:contentTypeVersion="15" ma:contentTypeDescription="Create a new document." ma:contentTypeScope="" ma:versionID="f34e28d2bdeac313fdd35b6d39f7da43">
  <xsd:schema xmlns:xsd="http://www.w3.org/2001/XMLSchema" xmlns:xs="http://www.w3.org/2001/XMLSchema" xmlns:p="http://schemas.microsoft.com/office/2006/metadata/properties" xmlns:ns1="http://schemas.microsoft.com/sharepoint/v3" xmlns:ns3="c994115c-6653-4c87-a209-9da03d27ac1b" xmlns:ns4="a9758904-a906-4779-aba2-c37507fae868" targetNamespace="http://schemas.microsoft.com/office/2006/metadata/properties" ma:root="true" ma:fieldsID="5f99c668ba6f816ece522287b2dd2825" ns1:_="" ns3:_="" ns4:_="">
    <xsd:import namespace="http://schemas.microsoft.com/sharepoint/v3"/>
    <xsd:import namespace="c994115c-6653-4c87-a209-9da03d27ac1b"/>
    <xsd:import namespace="a9758904-a906-4779-aba2-c37507fae868"/>
    <xsd:element name="properties">
      <xsd:complexType>
        <xsd:sequence>
          <xsd:element name="documentManagement">
            <xsd:complexType>
              <xsd:all>
                <xsd:element ref="ns3:MediaServiceMetadata" minOccurs="0"/>
                <xsd:element ref="ns3:MediaServiceFastMetadata" minOccurs="0"/>
                <xsd:element ref="ns1:_ip_UnifiedCompliancePolicyProperties" minOccurs="0"/>
                <xsd:element ref="ns1:_ip_UnifiedCompliancePolicyUIActio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94115c-6653-4c87-a209-9da03d27ac1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9758904-a906-4779-aba2-c37507fae86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70918D-21A9-48B6-8C97-253F09B3CE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994115c-6653-4c87-a209-9da03d27ac1b"/>
    <ds:schemaRef ds:uri="a9758904-a906-4779-aba2-c37507fae8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208E5C-3376-4703-90C1-4C5BBECBE892}">
  <ds:schemaRefs>
    <ds:schemaRef ds:uri="http://schemas.microsoft.com/office/2006/documentManagement/types"/>
    <ds:schemaRef ds:uri="c994115c-6653-4c87-a209-9da03d27ac1b"/>
    <ds:schemaRef ds:uri="http://www.w3.org/XML/1998/namespace"/>
    <ds:schemaRef ds:uri="http://schemas.microsoft.com/office/infopath/2007/PartnerControls"/>
    <ds:schemaRef ds:uri="http://purl.org/dc/dcmitype/"/>
    <ds:schemaRef ds:uri="http://schemas.microsoft.com/sharepoint/v3"/>
    <ds:schemaRef ds:uri="http://schemas.openxmlformats.org/package/2006/metadata/core-properties"/>
    <ds:schemaRef ds:uri="a9758904-a906-4779-aba2-c37507fae868"/>
    <ds:schemaRef ds:uri="http://schemas.microsoft.com/office/2006/metadata/properties"/>
    <ds:schemaRef ds:uri="http://purl.org/dc/terms/"/>
    <ds:schemaRef ds:uri="http://purl.org/dc/elements/1.1/"/>
  </ds:schemaRefs>
</ds:datastoreItem>
</file>

<file path=customXml/itemProps3.xml><?xml version="1.0" encoding="utf-8"?>
<ds:datastoreItem xmlns:ds="http://schemas.openxmlformats.org/officeDocument/2006/customXml" ds:itemID="{400E4400-CD56-4978-AD40-806FB18EDC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Organic</Template>
  <TotalTime>6858</TotalTime>
  <Words>1157</Words>
  <Application>Microsoft Office PowerPoint</Application>
  <PresentationFormat>Widescreen</PresentationFormat>
  <Paragraphs>146</Paragraphs>
  <Slides>18</Slides>
  <Notes>14</Notes>
  <HiddenSlides>0</HiddenSlides>
  <MMClips>18</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Organic</vt:lpstr>
      <vt:lpstr>Welcome to Raa</vt:lpstr>
      <vt:lpstr>Important People to Know</vt:lpstr>
      <vt:lpstr>Important Information</vt:lpstr>
      <vt:lpstr>PowerPoint Presentation</vt:lpstr>
      <vt:lpstr>Dress Code</vt:lpstr>
      <vt:lpstr>Upcoming Dates</vt:lpstr>
      <vt:lpstr>PowerPoint Presentation</vt:lpstr>
      <vt:lpstr>“Intelligence plus character, that is the goal of true education.”</vt:lpstr>
      <vt:lpstr>Key Differences for Middle School</vt:lpstr>
      <vt:lpstr>Technology</vt:lpstr>
      <vt:lpstr>Clubs and Athletics</vt:lpstr>
      <vt:lpstr>Raa Arts Magnet</vt:lpstr>
      <vt:lpstr>PTO Involvement</vt:lpstr>
      <vt:lpstr>Middle School Promotion Requirements</vt:lpstr>
      <vt:lpstr>Student Schedule</vt:lpstr>
      <vt:lpstr>Course Request Forms</vt:lpstr>
      <vt:lpstr>PowerPoint Presentation</vt:lpstr>
      <vt:lpstr>Important Dates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of a Ram</dc:title>
  <dc:creator>Van Camp, BJ</dc:creator>
  <cp:lastModifiedBy>Crouch, Logan</cp:lastModifiedBy>
  <cp:revision>29</cp:revision>
  <dcterms:created xsi:type="dcterms:W3CDTF">2022-04-21T10:59:46Z</dcterms:created>
  <dcterms:modified xsi:type="dcterms:W3CDTF">2023-04-11T17:29:50Z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0x0101008DE8B37B20AAAC4DB9D886D587EF248D</vt:lpwstr>
  </property>
</Properties>
</file>